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46"/>
  </p:handoutMasterIdLst>
  <p:sldIdLst>
    <p:sldId id="361" r:id="rId2"/>
    <p:sldId id="326" r:id="rId3"/>
    <p:sldId id="327" r:id="rId4"/>
    <p:sldId id="257" r:id="rId5"/>
    <p:sldId id="264" r:id="rId6"/>
    <p:sldId id="258" r:id="rId7"/>
    <p:sldId id="384" r:id="rId8"/>
    <p:sldId id="385" r:id="rId9"/>
    <p:sldId id="386" r:id="rId10"/>
    <p:sldId id="274" r:id="rId11"/>
    <p:sldId id="275" r:id="rId12"/>
    <p:sldId id="338" r:id="rId13"/>
    <p:sldId id="339" r:id="rId14"/>
    <p:sldId id="341" r:id="rId15"/>
    <p:sldId id="342" r:id="rId16"/>
    <p:sldId id="329" r:id="rId17"/>
    <p:sldId id="330" r:id="rId18"/>
    <p:sldId id="271" r:id="rId19"/>
    <p:sldId id="347" r:id="rId20"/>
    <p:sldId id="348" r:id="rId21"/>
    <p:sldId id="356" r:id="rId22"/>
    <p:sldId id="357" r:id="rId23"/>
    <p:sldId id="362" r:id="rId24"/>
    <p:sldId id="364" r:id="rId25"/>
    <p:sldId id="365" r:id="rId26"/>
    <p:sldId id="366" r:id="rId27"/>
    <p:sldId id="363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8" r:id="rId37"/>
    <p:sldId id="383" r:id="rId38"/>
    <p:sldId id="382" r:id="rId39"/>
    <p:sldId id="381" r:id="rId40"/>
    <p:sldId id="380" r:id="rId41"/>
    <p:sldId id="376" r:id="rId42"/>
    <p:sldId id="377" r:id="rId43"/>
    <p:sldId id="323" r:id="rId44"/>
    <p:sldId id="387" r:id="rId45"/>
  </p:sldIdLst>
  <p:sldSz cx="12192000" cy="6858000"/>
  <p:notesSz cx="6797675" cy="9926638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Destroy" panose="020B0604020202020204"/>
      <p:regular r:id="rId53"/>
    </p:embeddedFont>
    <p:embeddedFont>
      <p:font typeface="TrashHand" panose="020B0604020202020204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F35AB7C-895C-4331-8F64-56BCD366F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D7FF6B1-0F6C-4480-B8A8-401292882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AB8D3-CFB7-4A3D-9A63-F4C9567D1651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37BF10D-BEE8-4336-BCE4-5C98DC67F6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C20A039-B544-4705-B744-225A33A408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53A82-9FFE-4405-B052-6A1A89500D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301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4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5913" y="2262349"/>
            <a:ext cx="5665333" cy="830997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vesisankarit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25315" y="5917600"/>
            <a:ext cx="4920685" cy="338554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  <a:latin typeface="Destroy" panose="00000400000000000000" pitchFamily="2" charset="0"/>
              </a:rPr>
              <a:t>KOULULIIKUNTALIITTO</a:t>
            </a:r>
            <a:endParaRPr lang="en-GB" sz="16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191317">
            <a:off x="48791" y="5103652"/>
            <a:ext cx="3498073" cy="646331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Destroy" panose="00000400000000000000" pitchFamily="2" charset="0"/>
              </a:defRPr>
            </a:lvl1pPr>
          </a:lstStyle>
          <a:p>
            <a:r>
              <a:rPr lang="fi-FI" sz="3600" dirty="0"/>
              <a:t>ALAKOULU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9351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0"/>
    </mc:Choice>
    <mc:Fallback xmlns="">
      <p:transition spd="slow" advTm="109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valmiina?</a:t>
            </a:r>
          </a:p>
        </p:txBody>
      </p:sp>
    </p:spTree>
    <p:extLst>
      <p:ext uri="{BB962C8B-B14F-4D97-AF65-F5344CB8AC3E}">
        <p14:creationId xmlns:p14="http://schemas.microsoft.com/office/powerpoint/2010/main" val="759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OLE NOPEA!</a:t>
            </a:r>
          </a:p>
        </p:txBody>
      </p:sp>
    </p:spTree>
    <p:extLst>
      <p:ext uri="{BB962C8B-B14F-4D97-AF65-F5344CB8AC3E}">
        <p14:creationId xmlns:p14="http://schemas.microsoft.com/office/powerpoint/2010/main" val="37276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8"/>
    </mc:Choice>
    <mc:Fallback xmlns="">
      <p:transition spd="slow" advTm="516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494388" cy="2153989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>
                <a:latin typeface="TrashHand" panose="00000400000000000000" pitchFamily="2" charset="0"/>
              </a:rPr>
              <a:t>Hätänumeroon 112 voit soittaa?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b="1" dirty="0">
                <a:latin typeface="TrashHand" panose="00000400000000000000" pitchFamily="2" charset="0"/>
              </a:rPr>
              <a:t>A.</a:t>
            </a:r>
          </a:p>
          <a:p>
            <a:r>
              <a:rPr lang="fi-FI" sz="5400" b="1" dirty="0">
                <a:latin typeface="TrashHand" panose="00000400000000000000" pitchFamily="2" charset="0"/>
              </a:rPr>
              <a:t>Kun on sattunut onnettomuus tai vaaratilanne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1" y="34717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b="1" dirty="0">
                <a:latin typeface="TrashHand" panose="00000400000000000000" pitchFamily="2" charset="0"/>
              </a:rPr>
              <a:t>B.</a:t>
            </a:r>
          </a:p>
          <a:p>
            <a:r>
              <a:rPr lang="fi-FI" sz="5400" b="1" dirty="0">
                <a:latin typeface="TrashHand" panose="00000400000000000000" pitchFamily="2" charset="0"/>
              </a:rPr>
              <a:t>Kun ei ole muuta tekemistä</a:t>
            </a:r>
          </a:p>
        </p:txBody>
      </p:sp>
    </p:spTree>
    <p:extLst>
      <p:ext uri="{BB962C8B-B14F-4D97-AF65-F5344CB8AC3E}">
        <p14:creationId xmlns:p14="http://schemas.microsoft.com/office/powerpoint/2010/main" val="80453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>
                <a:latin typeface="TrashHand" panose="00000400000000000000" pitchFamily="2" charset="0"/>
              </a:rPr>
              <a:t>Hätänumeroon 112 voit soittaa?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" y="33270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b="1" dirty="0">
                <a:solidFill>
                  <a:srgbClr val="00B0F0"/>
                </a:solidFill>
                <a:latin typeface="TrashHand" panose="00000400000000000000" pitchFamily="2" charset="0"/>
              </a:rPr>
              <a:t>A.</a:t>
            </a:r>
          </a:p>
          <a:p>
            <a:r>
              <a:rPr lang="fi-FI" sz="5400" b="1" dirty="0">
                <a:solidFill>
                  <a:srgbClr val="00B0F0"/>
                </a:solidFill>
                <a:latin typeface="TrashHand" panose="00000400000000000000" pitchFamily="2" charset="0"/>
              </a:rPr>
              <a:t>Kun on sattunut onnettomuus tai vaaratilanne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851" y="2632115"/>
            <a:ext cx="1469263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5212" y="3225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7200" b="1" dirty="0">
                <a:latin typeface="TrashHand" panose="00000400000000000000" pitchFamily="2" charset="0"/>
              </a:rPr>
              <a:t>Hätänumeroon 112 soitettaessa täytyy muistaa?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92406" y="37334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b="1" dirty="0">
                <a:latin typeface="TrashHand" panose="00000400000000000000" pitchFamily="2" charset="0"/>
              </a:rPr>
              <a:t>B.</a:t>
            </a:r>
          </a:p>
          <a:p>
            <a:r>
              <a:rPr lang="fi-FI" sz="5400" b="1" dirty="0">
                <a:latin typeface="TrashHand" panose="00000400000000000000" pitchFamily="2" charset="0"/>
              </a:rPr>
              <a:t>kuunnella ja vastata hätäkeskuspäivystäjän esittämiin kysymyksiin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43920" y="3283259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b="1" dirty="0">
                <a:latin typeface="TrashHand" panose="00000400000000000000" pitchFamily="2" charset="0"/>
              </a:rPr>
              <a:t>A. </a:t>
            </a:r>
          </a:p>
          <a:p>
            <a:r>
              <a:rPr lang="fi-FI" sz="5400" b="1" dirty="0">
                <a:latin typeface="TrashHand" panose="00000400000000000000" pitchFamily="2" charset="0"/>
              </a:rPr>
              <a:t>huutaa kovaa puhelimeen</a:t>
            </a:r>
          </a:p>
        </p:txBody>
      </p:sp>
    </p:spTree>
    <p:extLst>
      <p:ext uri="{BB962C8B-B14F-4D97-AF65-F5344CB8AC3E}">
        <p14:creationId xmlns:p14="http://schemas.microsoft.com/office/powerpoint/2010/main" val="176934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7200" b="1" dirty="0">
                <a:latin typeface="TrashHand" panose="00000400000000000000" pitchFamily="2" charset="0"/>
              </a:rPr>
              <a:t>Hätänumeroon 112 soitettaessa täytyy muistaa?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62168" y="3264089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b="1" dirty="0">
                <a:solidFill>
                  <a:srgbClr val="00B0F0"/>
                </a:solidFill>
                <a:latin typeface="TrashHand" panose="00000400000000000000" pitchFamily="2" charset="0"/>
              </a:rPr>
              <a:t>B. </a:t>
            </a:r>
          </a:p>
          <a:p>
            <a:r>
              <a:rPr lang="fi-FI" sz="5400" b="1" dirty="0">
                <a:solidFill>
                  <a:srgbClr val="00B0F0"/>
                </a:solidFill>
                <a:latin typeface="TrashHand" panose="00000400000000000000" pitchFamily="2" charset="0"/>
              </a:rPr>
              <a:t>kuunnella ja vastata hätäkeskuspäivystäjän esittämiin kysymyksiin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71" y="2128718"/>
            <a:ext cx="1213209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3912" y="201064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>
                <a:latin typeface="TrashHand" panose="00000400000000000000" pitchFamily="2" charset="0"/>
              </a:rPr>
              <a:t>Kylkiasennolla varmistetaan…?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0100" y="3179650"/>
            <a:ext cx="3873500" cy="256075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7200" b="1" dirty="0">
                <a:latin typeface="TrashHand" panose="00000400000000000000" pitchFamily="2" charset="0"/>
              </a:rPr>
              <a:t> </a:t>
            </a:r>
            <a:r>
              <a:rPr lang="fi-FI" sz="5400" b="1" dirty="0">
                <a:latin typeface="TrashHand" panose="00000400000000000000" pitchFamily="2" charset="0"/>
              </a:rPr>
              <a:t>a.</a:t>
            </a:r>
          </a:p>
          <a:p>
            <a:pPr algn="l"/>
            <a:r>
              <a:rPr lang="fi-FI" sz="5400" b="1" dirty="0">
                <a:latin typeface="TrashHand" panose="00000400000000000000" pitchFamily="2" charset="0"/>
              </a:rPr>
              <a:t>että autettava pystyy </a:t>
            </a:r>
          </a:p>
          <a:p>
            <a:pPr algn="l"/>
            <a:r>
              <a:rPr lang="fi-FI" sz="5400" b="1" dirty="0">
                <a:latin typeface="TrashHand" panose="00000400000000000000" pitchFamily="2" charset="0"/>
              </a:rPr>
              <a:t>hengittämään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29400" y="2775578"/>
            <a:ext cx="4965699" cy="3368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b="1" dirty="0">
                <a:latin typeface="TrashHand" panose="00000400000000000000" pitchFamily="2" charset="0"/>
              </a:rPr>
              <a:t>B. </a:t>
            </a:r>
          </a:p>
          <a:p>
            <a:r>
              <a:rPr lang="fi-FI" sz="5400" b="1" dirty="0">
                <a:latin typeface="TrashHand" panose="00000400000000000000" pitchFamily="2" charset="0"/>
              </a:rPr>
              <a:t>Että autettava </a:t>
            </a:r>
          </a:p>
          <a:p>
            <a:r>
              <a:rPr lang="fi-FI" sz="5400" b="1" dirty="0">
                <a:latin typeface="TrashHand" panose="00000400000000000000" pitchFamily="2" charset="0"/>
              </a:rPr>
              <a:t>Saisi hyvät päiväunet</a:t>
            </a:r>
          </a:p>
        </p:txBody>
      </p:sp>
    </p:spTree>
    <p:extLst>
      <p:ext uri="{BB962C8B-B14F-4D97-AF65-F5344CB8AC3E}">
        <p14:creationId xmlns:p14="http://schemas.microsoft.com/office/powerpoint/2010/main" val="9159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>
                <a:latin typeface="TrashHand" panose="00000400000000000000" pitchFamily="2" charset="0"/>
              </a:rPr>
              <a:t>Kylkiasennolla varmistetaan…?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2812" y="3415981"/>
            <a:ext cx="4970717" cy="259111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7200" b="1" dirty="0">
                <a:latin typeface="TrashHand" panose="00000400000000000000" pitchFamily="2" charset="0"/>
              </a:rPr>
              <a:t> </a:t>
            </a:r>
            <a:r>
              <a:rPr lang="fi-FI" sz="5400" b="1" dirty="0">
                <a:solidFill>
                  <a:srgbClr val="00B0F0"/>
                </a:solidFill>
                <a:latin typeface="TrashHand" panose="00000400000000000000" pitchFamily="2" charset="0"/>
              </a:rPr>
              <a:t>A. </a:t>
            </a:r>
          </a:p>
          <a:p>
            <a:r>
              <a:rPr lang="fi-FI" sz="5400" b="1" dirty="0">
                <a:solidFill>
                  <a:srgbClr val="00B0F0"/>
                </a:solidFill>
                <a:latin typeface="TrashHand" panose="00000400000000000000" pitchFamily="2" charset="0"/>
              </a:rPr>
              <a:t>että autettava </a:t>
            </a:r>
          </a:p>
          <a:p>
            <a:r>
              <a:rPr lang="fi-FI" sz="5400" b="1" dirty="0">
                <a:solidFill>
                  <a:srgbClr val="00B0F0"/>
                </a:solidFill>
                <a:latin typeface="TrashHand" panose="00000400000000000000" pitchFamily="2" charset="0"/>
              </a:rPr>
              <a:t>pystyy hengittämään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662" y="2832154"/>
            <a:ext cx="1469263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5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>
                <a:latin typeface="TrashHand" panose="00000400000000000000" pitchFamily="2" charset="0"/>
              </a:rPr>
              <a:t>NYT Vastaus NÄIN!</a:t>
            </a:r>
          </a:p>
        </p:txBody>
      </p:sp>
      <p:pic>
        <p:nvPicPr>
          <p:cNvPr id="3" name="Picture 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1" y="2035455"/>
            <a:ext cx="1346200" cy="3913599"/>
          </a:xfrm>
          <a:prstGeom prst="rect">
            <a:avLst/>
          </a:prstGeom>
        </p:spPr>
      </p:pic>
      <p:pic>
        <p:nvPicPr>
          <p:cNvPr id="4" name="Pictur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2328737"/>
            <a:ext cx="2286000" cy="3620316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2943165" y="1435291"/>
            <a:ext cx="130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dirty="0">
                <a:solidFill>
                  <a:srgbClr val="00B0F0"/>
                </a:solidFill>
                <a:latin typeface="TrashHand" panose="020B0604020202020204"/>
              </a:rPr>
              <a:t>A. 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7425091" y="1435291"/>
            <a:ext cx="140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dirty="0">
                <a:solidFill>
                  <a:srgbClr val="00B0F0"/>
                </a:solidFill>
                <a:latin typeface="TrashHand" panose="020B0604020202020204"/>
              </a:rPr>
              <a:t>B.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1651000" y="5949054"/>
            <a:ext cx="314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latin typeface="TrashHand" panose="020B0604020202020204"/>
              </a:rPr>
              <a:t>etureisivenytys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6743700" y="5949053"/>
            <a:ext cx="32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latin typeface="TrashHand" panose="020B0604020202020204"/>
              </a:rPr>
              <a:t>askelkyykky</a:t>
            </a:r>
          </a:p>
        </p:txBody>
      </p:sp>
    </p:spTree>
    <p:extLst>
      <p:ext uri="{BB962C8B-B14F-4D97-AF65-F5344CB8AC3E}">
        <p14:creationId xmlns:p14="http://schemas.microsoft.com/office/powerpoint/2010/main" val="5635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0"/>
    </mc:Choice>
    <mc:Fallback xmlns="">
      <p:transition spd="slow" advTm="721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7200" b="1" dirty="0">
                <a:latin typeface="TrashHand" panose="00000400000000000000" pitchFamily="2" charset="0"/>
              </a:rPr>
              <a:t>Uimahypyissä apinavoltti suoritetaan?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b="1" dirty="0">
                <a:latin typeface="TrashHand" panose="00000400000000000000" pitchFamily="2" charset="0"/>
              </a:rPr>
              <a:t>A. </a:t>
            </a:r>
          </a:p>
          <a:p>
            <a:r>
              <a:rPr lang="fi-FI" sz="5400" b="1" dirty="0">
                <a:latin typeface="TrashHand" panose="00000400000000000000" pitchFamily="2" charset="0"/>
              </a:rPr>
              <a:t>hyppylaudan alta roikkuen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98180" y="393668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b="1" dirty="0">
                <a:latin typeface="TrashHand" panose="00000400000000000000" pitchFamily="2" charset="0"/>
              </a:rPr>
              <a:t>B.</a:t>
            </a:r>
          </a:p>
          <a:p>
            <a:r>
              <a:rPr lang="fi-FI" sz="5400" b="1" dirty="0">
                <a:latin typeface="TrashHand" panose="00000400000000000000" pitchFamily="2" charset="0"/>
              </a:rPr>
              <a:t>liaanin avulla altaaseen hypäten</a:t>
            </a:r>
          </a:p>
        </p:txBody>
      </p:sp>
    </p:spTree>
    <p:extLst>
      <p:ext uri="{BB962C8B-B14F-4D97-AF65-F5344CB8AC3E}">
        <p14:creationId xmlns:p14="http://schemas.microsoft.com/office/powerpoint/2010/main" val="32457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5333" b="1" dirty="0">
                <a:latin typeface="TrashHand" panose="00000400000000000000" pitchFamily="2" charset="0"/>
              </a:rPr>
              <a:t>Nouse ylös</a:t>
            </a:r>
          </a:p>
        </p:txBody>
      </p:sp>
    </p:spTree>
    <p:extLst>
      <p:ext uri="{BB962C8B-B14F-4D97-AF65-F5344CB8AC3E}">
        <p14:creationId xmlns:p14="http://schemas.microsoft.com/office/powerpoint/2010/main" val="102004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0776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7200" b="1" dirty="0">
                <a:latin typeface="TrashHand" panose="00000400000000000000" pitchFamily="2" charset="0"/>
              </a:rPr>
              <a:t>Uimahypyissä apinavoltti suoritetaan?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5400" b="1" dirty="0">
              <a:solidFill>
                <a:srgbClr val="00B0F0"/>
              </a:solidFill>
              <a:latin typeface="TrashHand" panose="00000400000000000000" pitchFamily="2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203200" y="35460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fi-FI" sz="5400" b="1" dirty="0">
                <a:solidFill>
                  <a:srgbClr val="00B0F0"/>
                </a:solidFill>
                <a:latin typeface="TrashHand" panose="00000400000000000000" pitchFamily="2" charset="0"/>
              </a:rPr>
              <a:t>A. </a:t>
            </a:r>
          </a:p>
          <a:p>
            <a:pPr lvl="0" algn="ctr"/>
            <a:r>
              <a:rPr lang="fi-FI" sz="5400" b="1" dirty="0">
                <a:solidFill>
                  <a:srgbClr val="00B0F0"/>
                </a:solidFill>
                <a:latin typeface="TrashHand" panose="00000400000000000000" pitchFamily="2" charset="0"/>
              </a:rPr>
              <a:t>hyppylaudan alta roikkuen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780" y="2312422"/>
            <a:ext cx="1347333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7200" b="1" dirty="0">
                <a:latin typeface="TrashHand" panose="00000400000000000000" pitchFamily="2" charset="0"/>
              </a:rPr>
              <a:t>Sekauinnissa uitavat lajit ovat?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8712" y="32508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>
                <a:latin typeface="TrashHand" panose="00000400000000000000" pitchFamily="2" charset="0"/>
              </a:rPr>
              <a:t>a. </a:t>
            </a:r>
          </a:p>
          <a:p>
            <a:r>
              <a:rPr lang="fi-FI" b="1" dirty="0" err="1">
                <a:latin typeface="TrashHand" panose="00000400000000000000" pitchFamily="2" charset="0"/>
              </a:rPr>
              <a:t>perhos</a:t>
            </a:r>
            <a:r>
              <a:rPr lang="fi-FI" b="1" dirty="0">
                <a:latin typeface="TrashHand" panose="00000400000000000000" pitchFamily="2" charset="0"/>
              </a:rPr>
              <a:t>-, selkä-, rinta- ja vapaauinti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0080" y="325088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>
                <a:latin typeface="TrashHand" panose="00000400000000000000" pitchFamily="2" charset="0"/>
              </a:rPr>
              <a:t>B. </a:t>
            </a:r>
          </a:p>
          <a:p>
            <a:r>
              <a:rPr lang="fi-FI" b="1" dirty="0">
                <a:latin typeface="TrashHand" panose="00000400000000000000" pitchFamily="2" charset="0"/>
              </a:rPr>
              <a:t>myyräuinti, delfiinipotkut, norppauinti ja vieterihypyt</a:t>
            </a:r>
          </a:p>
        </p:txBody>
      </p:sp>
    </p:spTree>
    <p:extLst>
      <p:ext uri="{BB962C8B-B14F-4D97-AF65-F5344CB8AC3E}">
        <p14:creationId xmlns:p14="http://schemas.microsoft.com/office/powerpoint/2010/main" val="423588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7200" b="1" dirty="0">
                <a:latin typeface="TrashHand" panose="00000400000000000000" pitchFamily="2" charset="0"/>
              </a:rPr>
              <a:t>Sekauinnissa uitavat lajit ovat?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8000" y="30984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>
                <a:solidFill>
                  <a:srgbClr val="00B0F0"/>
                </a:solidFill>
                <a:latin typeface="TrashHand" panose="00000400000000000000" pitchFamily="2" charset="0"/>
              </a:rPr>
              <a:t>A. </a:t>
            </a:r>
          </a:p>
          <a:p>
            <a:r>
              <a:rPr lang="fi-FI" b="1" dirty="0" err="1">
                <a:solidFill>
                  <a:srgbClr val="00B0F0"/>
                </a:solidFill>
                <a:latin typeface="TrashHand" panose="00000400000000000000" pitchFamily="2" charset="0"/>
              </a:rPr>
              <a:t>perhos</a:t>
            </a:r>
            <a:r>
              <a:rPr lang="fi-FI" b="1" dirty="0">
                <a:solidFill>
                  <a:srgbClr val="00B0F0"/>
                </a:solidFill>
                <a:latin typeface="TrashHand" panose="00000400000000000000" pitchFamily="2" charset="0"/>
              </a:rPr>
              <a:t>-, selkä-, rinta- ja vapaauinti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829" y="1983890"/>
            <a:ext cx="1341236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7200" b="1" dirty="0">
                <a:latin typeface="TrashHand" panose="020B0604020202020204"/>
              </a:rPr>
              <a:t>Kumpi on sukeltajan väline?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22400" y="3171825"/>
            <a:ext cx="2895600" cy="2441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7200" b="1" dirty="0">
                <a:latin typeface="TrashHand" panose="020B0604020202020204"/>
              </a:rPr>
              <a:t>a. </a:t>
            </a:r>
          </a:p>
          <a:p>
            <a:pPr marL="0" indent="0" algn="ctr">
              <a:buNone/>
            </a:pPr>
            <a:r>
              <a:rPr lang="fi-FI" sz="7200" b="1" dirty="0">
                <a:latin typeface="TrashHand" panose="020B0604020202020204"/>
              </a:rPr>
              <a:t>maila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6997700" y="3058855"/>
            <a:ext cx="3467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200" b="1" dirty="0">
                <a:latin typeface="TrashHand" panose="020B0604020202020204"/>
              </a:rPr>
              <a:t>B.</a:t>
            </a:r>
          </a:p>
          <a:p>
            <a:pPr algn="ctr"/>
            <a:r>
              <a:rPr lang="fi-FI" sz="7200" b="1" dirty="0">
                <a:latin typeface="TrashHand" panose="020B0604020202020204"/>
              </a:rPr>
              <a:t>Maski</a:t>
            </a:r>
          </a:p>
        </p:txBody>
      </p:sp>
    </p:spTree>
    <p:extLst>
      <p:ext uri="{BB962C8B-B14F-4D97-AF65-F5344CB8AC3E}">
        <p14:creationId xmlns:p14="http://schemas.microsoft.com/office/powerpoint/2010/main" val="1637712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7200" b="1" dirty="0">
                <a:solidFill>
                  <a:prstClr val="black"/>
                </a:solidFill>
                <a:latin typeface="TrashHand" panose="020B0604020202020204"/>
              </a:rPr>
              <a:t>Kumpi on sukeltajan väline?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0" y="2625725"/>
            <a:ext cx="2768600" cy="3000375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8000" b="1" dirty="0">
                <a:solidFill>
                  <a:srgbClr val="00B0F0"/>
                </a:solidFill>
                <a:latin typeface="TrashHand" panose="020B0604020202020204"/>
              </a:rPr>
              <a:t>B.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8000" b="1" dirty="0">
                <a:solidFill>
                  <a:srgbClr val="00B0F0"/>
                </a:solidFill>
                <a:latin typeface="TrashHand" panose="020B0604020202020204"/>
              </a:rPr>
              <a:t>Maski</a:t>
            </a:r>
            <a:endParaRPr lang="fi-FI" dirty="0">
              <a:solidFill>
                <a:srgbClr val="00B0F0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871D005-EFE8-465B-9376-B2858B6DF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464" y="1701458"/>
            <a:ext cx="2286198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52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7200" b="1" dirty="0">
                <a:latin typeface="TrashHand" panose="020B0604020202020204"/>
              </a:rPr>
              <a:t>Sukeltamisessa vaarallista on?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3311525"/>
            <a:ext cx="5067300" cy="2035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5400" b="1" dirty="0">
                <a:latin typeface="TrashHand" panose="020B0604020202020204"/>
              </a:rPr>
              <a:t>A.</a:t>
            </a:r>
          </a:p>
          <a:p>
            <a:pPr marL="0" indent="0" algn="ctr">
              <a:buNone/>
            </a:pPr>
            <a:r>
              <a:rPr lang="fi-FI" sz="5400" b="1" dirty="0">
                <a:latin typeface="TrashHand" panose="020B0604020202020204"/>
              </a:rPr>
              <a:t>Ylihengittäminen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6096000" y="3311525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>
                <a:latin typeface="TrashHand" panose="020B0604020202020204"/>
              </a:rPr>
              <a:t>B.</a:t>
            </a:r>
          </a:p>
          <a:p>
            <a:pPr algn="ctr"/>
            <a:r>
              <a:rPr lang="fi-FI" sz="5400" b="1" dirty="0">
                <a:latin typeface="TrashHand" panose="020B0604020202020204"/>
              </a:rPr>
              <a:t>Ylihyppy</a:t>
            </a:r>
          </a:p>
        </p:txBody>
      </p:sp>
    </p:spTree>
    <p:extLst>
      <p:ext uri="{BB962C8B-B14F-4D97-AF65-F5344CB8AC3E}">
        <p14:creationId xmlns:p14="http://schemas.microsoft.com/office/powerpoint/2010/main" val="898627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7200" b="1" dirty="0">
                <a:solidFill>
                  <a:prstClr val="black"/>
                </a:solidFill>
                <a:latin typeface="TrashHand" panose="020B0604020202020204"/>
              </a:rPr>
              <a:t>Sukeltamisessa vaarallista on?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33500" y="3248025"/>
            <a:ext cx="4394200" cy="2555875"/>
          </a:xfrm>
        </p:spPr>
        <p:txBody>
          <a:bodyPr/>
          <a:lstStyle/>
          <a:p>
            <a:pPr marL="0" lvl="0" indent="0" algn="ctr">
              <a:buNone/>
            </a:pPr>
            <a:r>
              <a:rPr lang="fi-FI" sz="5400" b="1" dirty="0">
                <a:solidFill>
                  <a:srgbClr val="00B0F0"/>
                </a:solidFill>
                <a:latin typeface="TrashHand" panose="020B0604020202020204"/>
              </a:rPr>
              <a:t>A.</a:t>
            </a:r>
          </a:p>
          <a:p>
            <a:pPr marL="0" lvl="0" indent="0" algn="ctr">
              <a:buNone/>
            </a:pPr>
            <a:r>
              <a:rPr lang="fi-FI" sz="5400" b="1" dirty="0">
                <a:solidFill>
                  <a:srgbClr val="00B0F0"/>
                </a:solidFill>
                <a:latin typeface="TrashHand" panose="020B0604020202020204"/>
              </a:rPr>
              <a:t>Ylihengittäminen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AEBE015-A92B-4F45-8833-F4A9ECB4B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705" y="1703799"/>
            <a:ext cx="1341236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55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>
                <a:latin typeface="TrashHand" panose="00000400000000000000" pitchFamily="2" charset="0"/>
              </a:rPr>
              <a:t>NYT Vastaus NÄIN!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2943165" y="1435291"/>
            <a:ext cx="130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dirty="0">
                <a:solidFill>
                  <a:srgbClr val="00B0F0"/>
                </a:solidFill>
                <a:latin typeface="TrashHand" panose="020B0604020202020204"/>
              </a:rPr>
              <a:t>A. 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7425091" y="1435291"/>
            <a:ext cx="140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dirty="0">
                <a:solidFill>
                  <a:srgbClr val="00B0F0"/>
                </a:solidFill>
                <a:latin typeface="TrashHand" panose="020B0604020202020204"/>
              </a:rPr>
              <a:t>B.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6515100" y="5599761"/>
            <a:ext cx="32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latin typeface="TrashHand" panose="020B0604020202020204"/>
              </a:rPr>
              <a:t>Taivutus sivulle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2044700" y="5599761"/>
            <a:ext cx="287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latin typeface="TrashHand" panose="020B0604020202020204"/>
              </a:rPr>
              <a:t>Hyppy 360</a:t>
            </a:r>
            <a:r>
              <a:rPr lang="fi-FI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°</a:t>
            </a:r>
          </a:p>
          <a:p>
            <a:endParaRPr lang="fi-FI" sz="4400" dirty="0">
              <a:latin typeface="TrashHand" panose="020B0604020202020204"/>
            </a:endParaRPr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430" y="2437618"/>
            <a:ext cx="1212970" cy="3054634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31" y="2355308"/>
            <a:ext cx="1393569" cy="321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0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0"/>
    </mc:Choice>
    <mc:Fallback xmlns="">
      <p:transition spd="slow" advTm="721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2480" y="81318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 sz="7200" b="1" dirty="0">
                <a:latin typeface="TrashHand" panose="020B0604020202020204"/>
              </a:rPr>
              <a:t>Mikä on ainoa turvallinen apuväline vesillä liikuttaessa?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3311525"/>
            <a:ext cx="5067300" cy="2035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5400" b="1" dirty="0">
                <a:latin typeface="TrashHand" panose="020B0604020202020204"/>
              </a:rPr>
              <a:t>A.</a:t>
            </a:r>
          </a:p>
          <a:p>
            <a:pPr marL="0" indent="0" algn="ctr">
              <a:buNone/>
            </a:pPr>
            <a:r>
              <a:rPr lang="fi-FI" sz="5400" b="1" dirty="0">
                <a:latin typeface="TrashHand" panose="020B0604020202020204"/>
              </a:rPr>
              <a:t>uimarengas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5830824" y="3156077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>
                <a:latin typeface="TrashHand" panose="020B0604020202020204"/>
              </a:rPr>
              <a:t>B.</a:t>
            </a:r>
          </a:p>
          <a:p>
            <a:pPr algn="ctr"/>
            <a:r>
              <a:rPr lang="fi-FI" sz="5400" b="1" dirty="0">
                <a:latin typeface="TrashHand" panose="020B0604020202020204"/>
              </a:rPr>
              <a:t>pelastusliivi</a:t>
            </a:r>
          </a:p>
        </p:txBody>
      </p:sp>
    </p:spTree>
    <p:extLst>
      <p:ext uri="{BB962C8B-B14F-4D97-AF65-F5344CB8AC3E}">
        <p14:creationId xmlns:p14="http://schemas.microsoft.com/office/powerpoint/2010/main" val="2278070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7200" b="1" dirty="0">
                <a:solidFill>
                  <a:prstClr val="black"/>
                </a:solidFill>
                <a:latin typeface="TrashHand" panose="020B0604020202020204"/>
              </a:rPr>
              <a:t>Mikä on ainoa turvallinen apuväline vesillä liikuttaessa?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48559" y="3119636"/>
            <a:ext cx="4394200" cy="2555875"/>
          </a:xfrm>
        </p:spPr>
        <p:txBody>
          <a:bodyPr/>
          <a:lstStyle/>
          <a:p>
            <a:pPr marL="0" lvl="0" indent="0" algn="ctr">
              <a:buNone/>
            </a:pPr>
            <a:r>
              <a:rPr lang="fi-FI" sz="5400" b="1" dirty="0">
                <a:solidFill>
                  <a:srgbClr val="00B0F0"/>
                </a:solidFill>
                <a:latin typeface="TrashHand" panose="020B0604020202020204"/>
              </a:rPr>
              <a:t>b.</a:t>
            </a:r>
          </a:p>
          <a:p>
            <a:pPr marL="0" lvl="0" indent="0" algn="ctr">
              <a:buNone/>
            </a:pPr>
            <a:r>
              <a:rPr lang="fi-FI" sz="5400" b="1" dirty="0">
                <a:solidFill>
                  <a:srgbClr val="00B0F0"/>
                </a:solidFill>
                <a:latin typeface="TrashHand" panose="020B0604020202020204"/>
              </a:rPr>
              <a:t>pelastusliivi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5AB082E-3C97-42D6-AC7B-FABD7E461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532" y="2635228"/>
            <a:ext cx="1213209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6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yöristetty suorakulmio 43"/>
          <p:cNvSpPr/>
          <p:nvPr/>
        </p:nvSpPr>
        <p:spPr>
          <a:xfrm>
            <a:off x="1687308" y="3094967"/>
            <a:ext cx="649507" cy="1822660"/>
          </a:xfrm>
          <a:prstGeom prst="round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44"/>
          <p:cNvSpPr/>
          <p:nvPr/>
        </p:nvSpPr>
        <p:spPr>
          <a:xfrm>
            <a:off x="1580309" y="2097610"/>
            <a:ext cx="900419" cy="90041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Puolivapaa piirto 46"/>
          <p:cNvSpPr/>
          <p:nvPr/>
        </p:nvSpPr>
        <p:spPr>
          <a:xfrm rot="20520000">
            <a:off x="1847912" y="4912207"/>
            <a:ext cx="205398" cy="1764490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lt1"/>
              </a:solidFill>
            </a:endParaRPr>
          </a:p>
        </p:txBody>
      </p:sp>
      <p:sp>
        <p:nvSpPr>
          <p:cNvPr id="27" name="Puolivapaa piirto 58"/>
          <p:cNvSpPr/>
          <p:nvPr/>
        </p:nvSpPr>
        <p:spPr>
          <a:xfrm>
            <a:off x="1373643" y="1688660"/>
            <a:ext cx="1358292" cy="729756"/>
          </a:xfrm>
          <a:custGeom>
            <a:avLst/>
            <a:gdLst>
              <a:gd name="connsiteX0" fmla="*/ 248532 w 1358292"/>
              <a:gd name="connsiteY0" fmla="*/ 616028 h 729756"/>
              <a:gd name="connsiteX1" fmla="*/ 2101 w 1358292"/>
              <a:gd name="connsiteY1" fmla="*/ 274846 h 729756"/>
              <a:gd name="connsiteX2" fmla="*/ 371747 w 1358292"/>
              <a:gd name="connsiteY2" fmla="*/ 464392 h 729756"/>
              <a:gd name="connsiteX3" fmla="*/ 267488 w 1358292"/>
              <a:gd name="connsiteY3" fmla="*/ 123210 h 729756"/>
              <a:gd name="connsiteX4" fmla="*/ 513918 w 1358292"/>
              <a:gd name="connsiteY4" fmla="*/ 388574 h 729756"/>
              <a:gd name="connsiteX5" fmla="*/ 580265 w 1358292"/>
              <a:gd name="connsiteY5" fmla="*/ 5 h 729756"/>
              <a:gd name="connsiteX6" fmla="*/ 684524 w 1358292"/>
              <a:gd name="connsiteY6" fmla="*/ 379096 h 729756"/>
              <a:gd name="connsiteX7" fmla="*/ 893043 w 1358292"/>
              <a:gd name="connsiteY7" fmla="*/ 56869 h 729756"/>
              <a:gd name="connsiteX8" fmla="*/ 883564 w 1358292"/>
              <a:gd name="connsiteY8" fmla="*/ 426483 h 729756"/>
              <a:gd name="connsiteX9" fmla="*/ 1148951 w 1358292"/>
              <a:gd name="connsiteY9" fmla="*/ 199028 h 729756"/>
              <a:gd name="connsiteX10" fmla="*/ 1006780 w 1358292"/>
              <a:gd name="connsiteY10" fmla="*/ 511778 h 729756"/>
              <a:gd name="connsiteX11" fmla="*/ 1357470 w 1358292"/>
              <a:gd name="connsiteY11" fmla="*/ 454915 h 729756"/>
              <a:gd name="connsiteX12" fmla="*/ 1111039 w 1358292"/>
              <a:gd name="connsiteY12" fmla="*/ 729756 h 7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8292" h="729756">
                <a:moveTo>
                  <a:pt x="248532" y="616028"/>
                </a:moveTo>
                <a:cubicBezTo>
                  <a:pt x="115048" y="458073"/>
                  <a:pt x="-18435" y="300119"/>
                  <a:pt x="2101" y="274846"/>
                </a:cubicBezTo>
                <a:cubicBezTo>
                  <a:pt x="22637" y="249573"/>
                  <a:pt x="327516" y="489665"/>
                  <a:pt x="371747" y="464392"/>
                </a:cubicBezTo>
                <a:cubicBezTo>
                  <a:pt x="415978" y="439119"/>
                  <a:pt x="243793" y="135846"/>
                  <a:pt x="267488" y="123210"/>
                </a:cubicBezTo>
                <a:cubicBezTo>
                  <a:pt x="291183" y="110574"/>
                  <a:pt x="461789" y="409108"/>
                  <a:pt x="513918" y="388574"/>
                </a:cubicBezTo>
                <a:cubicBezTo>
                  <a:pt x="566047" y="368040"/>
                  <a:pt x="551831" y="1585"/>
                  <a:pt x="580265" y="5"/>
                </a:cubicBezTo>
                <a:cubicBezTo>
                  <a:pt x="608699" y="-1575"/>
                  <a:pt x="632394" y="369619"/>
                  <a:pt x="684524" y="379096"/>
                </a:cubicBezTo>
                <a:cubicBezTo>
                  <a:pt x="736654" y="388573"/>
                  <a:pt x="859870" y="48971"/>
                  <a:pt x="893043" y="56869"/>
                </a:cubicBezTo>
                <a:cubicBezTo>
                  <a:pt x="926216" y="64767"/>
                  <a:pt x="840913" y="402790"/>
                  <a:pt x="883564" y="426483"/>
                </a:cubicBezTo>
                <a:cubicBezTo>
                  <a:pt x="926215" y="450176"/>
                  <a:pt x="1128415" y="184812"/>
                  <a:pt x="1148951" y="199028"/>
                </a:cubicBezTo>
                <a:cubicBezTo>
                  <a:pt x="1169487" y="213244"/>
                  <a:pt x="972027" y="469130"/>
                  <a:pt x="1006780" y="511778"/>
                </a:cubicBezTo>
                <a:cubicBezTo>
                  <a:pt x="1041533" y="554426"/>
                  <a:pt x="1340094" y="418585"/>
                  <a:pt x="1357470" y="454915"/>
                </a:cubicBezTo>
                <a:cubicBezTo>
                  <a:pt x="1374846" y="491245"/>
                  <a:pt x="1111039" y="729756"/>
                  <a:pt x="1111039" y="729756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3" name="Ellipsi 59"/>
          <p:cNvSpPr/>
          <p:nvPr/>
        </p:nvSpPr>
        <p:spPr>
          <a:xfrm>
            <a:off x="1737847" y="6549329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Ellipsi 60"/>
          <p:cNvSpPr/>
          <p:nvPr/>
        </p:nvSpPr>
        <p:spPr>
          <a:xfrm rot="1587960">
            <a:off x="2484626" y="6206562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Puolivapaa piirto 61"/>
          <p:cNvSpPr/>
          <p:nvPr/>
        </p:nvSpPr>
        <p:spPr>
          <a:xfrm flipH="1">
            <a:off x="1392599" y="3127668"/>
            <a:ext cx="601417" cy="1468038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8" name="Puolivapaa piirto 62"/>
          <p:cNvSpPr/>
          <p:nvPr/>
        </p:nvSpPr>
        <p:spPr>
          <a:xfrm rot="20738122">
            <a:off x="2268724" y="3102479"/>
            <a:ext cx="601417" cy="1867025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9" name="Puolivapaa piirto 6"/>
          <p:cNvSpPr/>
          <p:nvPr/>
        </p:nvSpPr>
        <p:spPr>
          <a:xfrm>
            <a:off x="2248160" y="4922126"/>
            <a:ext cx="507060" cy="1269956"/>
          </a:xfrm>
          <a:custGeom>
            <a:avLst/>
            <a:gdLst>
              <a:gd name="connsiteX0" fmla="*/ 0 w 507060"/>
              <a:gd name="connsiteY0" fmla="*/ 0 h 1269956"/>
              <a:gd name="connsiteX1" fmla="*/ 502340 w 507060"/>
              <a:gd name="connsiteY1" fmla="*/ 587591 h 1269956"/>
              <a:gd name="connsiteX2" fmla="*/ 265387 w 507060"/>
              <a:gd name="connsiteY2" fmla="*/ 1269956 h 1269956"/>
              <a:gd name="connsiteX3" fmla="*/ 265387 w 507060"/>
              <a:gd name="connsiteY3" fmla="*/ 1269956 h 126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60" h="1269956">
                <a:moveTo>
                  <a:pt x="0" y="0"/>
                </a:moveTo>
                <a:cubicBezTo>
                  <a:pt x="229054" y="187966"/>
                  <a:pt x="458109" y="375932"/>
                  <a:pt x="502340" y="587591"/>
                </a:cubicBezTo>
                <a:cubicBezTo>
                  <a:pt x="546571" y="799250"/>
                  <a:pt x="265387" y="1269956"/>
                  <a:pt x="265387" y="1269956"/>
                </a:cubicBezTo>
                <a:lnTo>
                  <a:pt x="265387" y="1269956"/>
                </a:ln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40" name="Ellipsi 28"/>
          <p:cNvSpPr/>
          <p:nvPr/>
        </p:nvSpPr>
        <p:spPr>
          <a:xfrm>
            <a:off x="1799551" y="2418418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Ellipsi 29"/>
          <p:cNvSpPr/>
          <p:nvPr/>
        </p:nvSpPr>
        <p:spPr>
          <a:xfrm>
            <a:off x="2049207" y="2418418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399786" y="1462624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solidFill>
                  <a:srgbClr val="00B0F0"/>
                </a:solidFill>
                <a:latin typeface="TrashHand" panose="00000400000000000000" pitchFamily="2" charset="0"/>
              </a:rPr>
              <a:t>Kävele vastausten välissä </a:t>
            </a:r>
            <a:br>
              <a:rPr lang="fi-FI" sz="10700" b="1" dirty="0">
                <a:solidFill>
                  <a:srgbClr val="00B0F0"/>
                </a:solidFill>
                <a:latin typeface="TrashHand" panose="00000400000000000000" pitchFamily="2" charset="0"/>
              </a:rPr>
            </a:br>
            <a:r>
              <a:rPr lang="fi-FI" sz="10700" b="1" dirty="0">
                <a:solidFill>
                  <a:srgbClr val="00B0F0"/>
                </a:solidFill>
                <a:latin typeface="TrashHand" panose="00000400000000000000" pitchFamily="2" charset="0"/>
              </a:rPr>
              <a:t>paikallaan</a:t>
            </a:r>
          </a:p>
        </p:txBody>
      </p:sp>
    </p:spTree>
    <p:extLst>
      <p:ext uri="{BB962C8B-B14F-4D97-AF65-F5344CB8AC3E}">
        <p14:creationId xmlns:p14="http://schemas.microsoft.com/office/powerpoint/2010/main" val="1034602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5176" y="813181"/>
            <a:ext cx="11042904" cy="1325563"/>
          </a:xfrm>
        </p:spPr>
        <p:txBody>
          <a:bodyPr>
            <a:noAutofit/>
          </a:bodyPr>
          <a:lstStyle/>
          <a:p>
            <a:pPr algn="ctr"/>
            <a:r>
              <a:rPr lang="fi-FI" sz="8000" b="1" dirty="0">
                <a:latin typeface="TrashHand" panose="020B0604020202020204"/>
              </a:rPr>
              <a:t>Mitä tarkoittaa HRAP-sääntö?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3311525"/>
            <a:ext cx="5067300" cy="20351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i-FI" sz="5400" b="1" dirty="0">
                <a:latin typeface="TrashHand" panose="020B0604020202020204"/>
              </a:rPr>
              <a:t>A. </a:t>
            </a:r>
          </a:p>
          <a:p>
            <a:pPr marL="0" indent="0" algn="ctr">
              <a:buNone/>
            </a:pPr>
            <a:r>
              <a:rPr lang="fi-FI" sz="5400" b="1" dirty="0">
                <a:latin typeface="TrashHand" panose="020B0604020202020204"/>
              </a:rPr>
              <a:t>Häiriköi, riehu, apinoi ja pakene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6388608" y="3338956"/>
            <a:ext cx="52151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>
                <a:latin typeface="TrashHand" panose="020B0604020202020204"/>
              </a:rPr>
              <a:t>B.</a:t>
            </a:r>
          </a:p>
          <a:p>
            <a:pPr algn="ctr"/>
            <a:r>
              <a:rPr lang="fi-FI" sz="5400" b="1" dirty="0">
                <a:latin typeface="TrashHand" panose="020B0604020202020204"/>
              </a:rPr>
              <a:t>Hälytä, rauhoita, apuväline ja pelasta</a:t>
            </a:r>
          </a:p>
        </p:txBody>
      </p:sp>
    </p:spTree>
    <p:extLst>
      <p:ext uri="{BB962C8B-B14F-4D97-AF65-F5344CB8AC3E}">
        <p14:creationId xmlns:p14="http://schemas.microsoft.com/office/powerpoint/2010/main" val="773336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7472" y="365125"/>
            <a:ext cx="11006328" cy="1325563"/>
          </a:xfrm>
        </p:spPr>
        <p:txBody>
          <a:bodyPr>
            <a:noAutofit/>
          </a:bodyPr>
          <a:lstStyle/>
          <a:p>
            <a:pPr algn="ctr"/>
            <a:r>
              <a:rPr lang="fi-FI" sz="8000" b="1" dirty="0">
                <a:solidFill>
                  <a:prstClr val="black"/>
                </a:solidFill>
                <a:latin typeface="TrashHand" panose="020B0604020202020204"/>
              </a:rPr>
              <a:t>Mitä tarkoittaa HRAP-sääntö?</a:t>
            </a:r>
            <a:endParaRPr lang="fi-FI" sz="8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B24FF42-AC2F-47E3-A70E-FB24E47FD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246" y="2427256"/>
            <a:ext cx="1213209" cy="3054361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DFA949A8-17C8-4C67-933E-33429926D45B}"/>
              </a:ext>
            </a:extLst>
          </p:cNvPr>
          <p:cNvSpPr/>
          <p:nvPr/>
        </p:nvSpPr>
        <p:spPr>
          <a:xfrm>
            <a:off x="4873539" y="280822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fi-FI" sz="5400" b="1" dirty="0">
                <a:solidFill>
                  <a:srgbClr val="00B0F0"/>
                </a:solidFill>
                <a:latin typeface="TrashHand" panose="020B0604020202020204"/>
              </a:rPr>
              <a:t>B.</a:t>
            </a:r>
          </a:p>
          <a:p>
            <a:pPr lvl="0" algn="ctr"/>
            <a:r>
              <a:rPr lang="fi-FI" sz="5400" b="1" dirty="0">
                <a:solidFill>
                  <a:srgbClr val="00B0F0"/>
                </a:solidFill>
                <a:latin typeface="TrashHand" panose="020B0604020202020204"/>
              </a:rPr>
              <a:t>Hälytä, rauhoita, apuväline ja pelasta</a:t>
            </a:r>
          </a:p>
        </p:txBody>
      </p:sp>
    </p:spTree>
    <p:extLst>
      <p:ext uri="{BB962C8B-B14F-4D97-AF65-F5344CB8AC3E}">
        <p14:creationId xmlns:p14="http://schemas.microsoft.com/office/powerpoint/2010/main" val="3613508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8328" y="813181"/>
            <a:ext cx="10969752" cy="1325563"/>
          </a:xfrm>
        </p:spPr>
        <p:txBody>
          <a:bodyPr>
            <a:noAutofit/>
          </a:bodyPr>
          <a:lstStyle/>
          <a:p>
            <a:pPr algn="ctr"/>
            <a:r>
              <a:rPr lang="fi-FI" sz="8000" b="1" dirty="0">
                <a:latin typeface="TrashHand" panose="020B0604020202020204"/>
              </a:rPr>
              <a:t>Mitä Vesisankarit tekevät kun he  ”hengaavat”?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008" y="3302381"/>
            <a:ext cx="5864352" cy="331787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fi-FI" sz="11400" b="1" dirty="0">
                <a:latin typeface="TrashHand" panose="020B0604020202020204"/>
              </a:rPr>
              <a:t>A. </a:t>
            </a:r>
          </a:p>
          <a:p>
            <a:pPr marL="0" indent="0" algn="ctr">
              <a:buNone/>
            </a:pPr>
            <a:r>
              <a:rPr lang="fi-FI" sz="11400" b="1" dirty="0">
                <a:latin typeface="TrashHand" panose="020B0604020202020204"/>
              </a:rPr>
              <a:t>harjoittelevat purjehduksessa tarvittavaa ”roikkumistaitoa” </a:t>
            </a:r>
          </a:p>
          <a:p>
            <a:pPr marL="0" indent="0" algn="ctr">
              <a:buNone/>
            </a:pPr>
            <a:endParaRPr lang="fi-FI" sz="5400" b="1" dirty="0">
              <a:latin typeface="TrashHand" panose="020B0604020202020204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6388608" y="3067883"/>
            <a:ext cx="5215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>
                <a:latin typeface="TrashHand" panose="020B0604020202020204"/>
              </a:rPr>
              <a:t>B.</a:t>
            </a:r>
          </a:p>
          <a:p>
            <a:pPr algn="ctr"/>
            <a:r>
              <a:rPr lang="fi-FI" sz="5400" b="1" dirty="0">
                <a:latin typeface="TrashHand" panose="020B0604020202020204"/>
              </a:rPr>
              <a:t>hengailevat siellä ja täällä yhdessä kaverien kanssa</a:t>
            </a:r>
          </a:p>
        </p:txBody>
      </p:sp>
    </p:spTree>
    <p:extLst>
      <p:ext uri="{BB962C8B-B14F-4D97-AF65-F5344CB8AC3E}">
        <p14:creationId xmlns:p14="http://schemas.microsoft.com/office/powerpoint/2010/main" val="4204688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7744" y="813181"/>
            <a:ext cx="11070336" cy="1325563"/>
          </a:xfrm>
        </p:spPr>
        <p:txBody>
          <a:bodyPr>
            <a:noAutofit/>
          </a:bodyPr>
          <a:lstStyle/>
          <a:p>
            <a:pPr algn="ctr"/>
            <a:r>
              <a:rPr lang="fi-FI" sz="8000" b="1" dirty="0">
                <a:latin typeface="TrashHand" panose="020B0604020202020204"/>
              </a:rPr>
              <a:t>Mitä Vesisankarit tekevät kun he  ”hengaavat”?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3311525"/>
            <a:ext cx="5498592" cy="354647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i-FI" sz="7700" b="1" dirty="0">
                <a:solidFill>
                  <a:srgbClr val="00B0F0"/>
                </a:solidFill>
                <a:latin typeface="TrashHand" panose="020B0604020202020204"/>
              </a:rPr>
              <a:t>A. </a:t>
            </a:r>
          </a:p>
          <a:p>
            <a:pPr marL="0" indent="0" algn="ctr">
              <a:buNone/>
            </a:pPr>
            <a:r>
              <a:rPr lang="fi-FI" sz="7700" b="1" dirty="0">
                <a:solidFill>
                  <a:srgbClr val="00B0F0"/>
                </a:solidFill>
                <a:latin typeface="TrashHand" panose="020B0604020202020204"/>
              </a:rPr>
              <a:t>harjoittelevat purjehduksessa tarvittavaa ”roikkumistaitoa” </a:t>
            </a:r>
          </a:p>
          <a:p>
            <a:pPr marL="0" indent="0" algn="ctr">
              <a:buNone/>
            </a:pPr>
            <a:endParaRPr lang="fi-FI" sz="5400" b="1" dirty="0">
              <a:latin typeface="TrashHand" panose="020B0604020202020204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EB9936D-533F-4AC8-A48F-3E81D7B66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893" y="2811035"/>
            <a:ext cx="1390008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04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7287" y="813181"/>
            <a:ext cx="11120793" cy="1325563"/>
          </a:xfrm>
        </p:spPr>
        <p:txBody>
          <a:bodyPr>
            <a:noAutofit/>
          </a:bodyPr>
          <a:lstStyle/>
          <a:p>
            <a:pPr algn="ctr"/>
            <a:r>
              <a:rPr lang="fi-FI" sz="8000" b="1" dirty="0">
                <a:latin typeface="TrashHand" panose="020B0604020202020204"/>
              </a:rPr>
              <a:t>Miksi on tärkeää tunnistaa viitat ja merimerkit?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61043" y="3157289"/>
            <a:ext cx="5562600" cy="31113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5400" b="1" dirty="0">
                <a:latin typeface="TrashHand" panose="020B0604020202020204"/>
              </a:rPr>
              <a:t>b. </a:t>
            </a:r>
          </a:p>
          <a:p>
            <a:pPr marL="0" indent="0" algn="ctr">
              <a:buNone/>
            </a:pPr>
            <a:r>
              <a:rPr lang="fi-FI" sz="5400" b="1" dirty="0">
                <a:latin typeface="TrashHand" panose="020B0604020202020204"/>
              </a:rPr>
              <a:t>Tietää parhaat kalavedet</a:t>
            </a:r>
          </a:p>
          <a:p>
            <a:pPr marL="0" indent="0" algn="ctr">
              <a:buNone/>
            </a:pPr>
            <a:endParaRPr lang="fi-FI" sz="5400" b="1" dirty="0">
              <a:latin typeface="TrashHand" panose="020B0604020202020204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992657" y="2912870"/>
            <a:ext cx="5215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>
                <a:latin typeface="TrashHand" panose="020B0604020202020204"/>
              </a:rPr>
              <a:t>a. </a:t>
            </a:r>
          </a:p>
          <a:p>
            <a:pPr algn="ctr"/>
            <a:r>
              <a:rPr lang="fi-FI" sz="5400" b="1" dirty="0">
                <a:latin typeface="TrashHand" panose="020B0604020202020204"/>
              </a:rPr>
              <a:t>Osaa liikkua turvallista vesireittiä pitkin</a:t>
            </a:r>
          </a:p>
        </p:txBody>
      </p:sp>
    </p:spTree>
    <p:extLst>
      <p:ext uri="{BB962C8B-B14F-4D97-AF65-F5344CB8AC3E}">
        <p14:creationId xmlns:p14="http://schemas.microsoft.com/office/powerpoint/2010/main" val="2752277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6270" y="813181"/>
            <a:ext cx="11131810" cy="1325563"/>
          </a:xfrm>
        </p:spPr>
        <p:txBody>
          <a:bodyPr>
            <a:noAutofit/>
          </a:bodyPr>
          <a:lstStyle/>
          <a:p>
            <a:pPr algn="ctr"/>
            <a:r>
              <a:rPr lang="fi-FI" sz="8000" b="1" dirty="0">
                <a:latin typeface="TrashHand" panose="020B0604020202020204"/>
              </a:rPr>
              <a:t>Miksi on tärkeää tunnistaa viitat ja merimerkit?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1002792" y="3156076"/>
            <a:ext cx="5215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>
                <a:solidFill>
                  <a:srgbClr val="00B0F0"/>
                </a:solidFill>
                <a:latin typeface="TrashHand" panose="020B0604020202020204"/>
              </a:rPr>
              <a:t>a.</a:t>
            </a:r>
          </a:p>
          <a:p>
            <a:pPr algn="ctr"/>
            <a:r>
              <a:rPr lang="fi-FI" sz="5400" b="1" dirty="0">
                <a:solidFill>
                  <a:srgbClr val="00B0F0"/>
                </a:solidFill>
                <a:latin typeface="TrashHand" panose="020B0604020202020204"/>
              </a:rPr>
              <a:t>Osaa liikkua turvallista vesireittiä pitkin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04E07CE-748E-45C1-9292-AAF2B0574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808" y="2755950"/>
            <a:ext cx="1390008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58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>
                <a:latin typeface="TrashHand" panose="00000400000000000000" pitchFamily="2" charset="0"/>
              </a:rPr>
              <a:t>NYT Vastaus NÄIN!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2943165" y="1435291"/>
            <a:ext cx="130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ashHand" panose="020B0604020202020204"/>
                <a:ea typeface="+mn-ea"/>
                <a:cs typeface="+mn-cs"/>
              </a:rPr>
              <a:t>A. 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7425091" y="1435291"/>
            <a:ext cx="140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ashHand" panose="020B0604020202020204"/>
                <a:ea typeface="+mn-ea"/>
                <a:cs typeface="+mn-cs"/>
              </a:rPr>
              <a:t>B.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6405372" y="5316297"/>
            <a:ext cx="322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shHand" panose="020B0604020202020204"/>
                <a:ea typeface="+mn-ea"/>
                <a:cs typeface="+mn-cs"/>
              </a:rPr>
              <a:t>Laske kynä maahan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681143" y="5401458"/>
            <a:ext cx="30450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shHand" panose="020B0604020202020204"/>
                <a:ea typeface="+mn-ea"/>
                <a:cs typeface="+mn-cs"/>
              </a:rPr>
              <a:t>Nosta kynä ilmaan</a:t>
            </a:r>
            <a:endParaRPr kumimoji="0" lang="fi-FI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shHand" panose="020B0604020202020204"/>
              <a:ea typeface="+mn-ea"/>
              <a:cs typeface="+mn-cs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DE5C83A-2325-42CA-8842-F7F4D9D24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528" y="2510190"/>
            <a:ext cx="900173" cy="276689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D38D7CB-107E-4666-B14B-A23BB0389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394" y="2582061"/>
            <a:ext cx="1153561" cy="27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0"/>
    </mc:Choice>
    <mc:Fallback xmlns="">
      <p:transition spd="slow" advTm="721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3388" y="813181"/>
            <a:ext cx="11054692" cy="1325563"/>
          </a:xfrm>
        </p:spPr>
        <p:txBody>
          <a:bodyPr>
            <a:noAutofit/>
          </a:bodyPr>
          <a:lstStyle/>
          <a:p>
            <a:pPr algn="ctr"/>
            <a:r>
              <a:rPr lang="fi-FI" sz="8000" b="1" dirty="0">
                <a:latin typeface="TrashHand" panose="020B0604020202020204"/>
              </a:rPr>
              <a:t>Mitä tarkoitetaan eskimokäännöksellä?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3725" y="3058137"/>
            <a:ext cx="5529549" cy="3546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4800" b="1" dirty="0">
                <a:latin typeface="TrashHand" panose="020B0604020202020204"/>
              </a:rPr>
              <a:t>A.</a:t>
            </a:r>
          </a:p>
          <a:p>
            <a:pPr marL="0" indent="0" algn="ctr">
              <a:buNone/>
            </a:pPr>
            <a:r>
              <a:rPr lang="fi-FI" sz="4800" b="1" dirty="0">
                <a:latin typeface="TrashHand" panose="020B0604020202020204"/>
              </a:rPr>
              <a:t>Pyörähdät kerran ympäri eskimopuikko kädessäsi</a:t>
            </a:r>
          </a:p>
          <a:p>
            <a:pPr marL="0" indent="0" algn="ctr">
              <a:buNone/>
            </a:pPr>
            <a:r>
              <a:rPr lang="fi-FI" sz="5400" b="1" dirty="0">
                <a:latin typeface="TrashHand" panose="020B0604020202020204"/>
              </a:rPr>
              <a:t> 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6099526" y="2869417"/>
            <a:ext cx="52151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>
                <a:latin typeface="TrashHand" panose="020B0604020202020204"/>
              </a:rPr>
              <a:t>B.</a:t>
            </a:r>
          </a:p>
          <a:p>
            <a:pPr algn="ctr"/>
            <a:r>
              <a:rPr lang="fi-FI" sz="4400" b="1" dirty="0">
                <a:latin typeface="TrashHand" panose="020B0604020202020204"/>
              </a:rPr>
              <a:t>Tekniikka, jonka avulla meloja saa käännettyä  kaatuneen kajakin oikeinpäin.</a:t>
            </a:r>
          </a:p>
        </p:txBody>
      </p:sp>
    </p:spTree>
    <p:extLst>
      <p:ext uri="{BB962C8B-B14F-4D97-AF65-F5344CB8AC3E}">
        <p14:creationId xmlns:p14="http://schemas.microsoft.com/office/powerpoint/2010/main" val="244954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2480" y="81318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i-FI" sz="8000" b="1" dirty="0">
                <a:latin typeface="TrashHand" panose="020B0604020202020204"/>
              </a:rPr>
              <a:t>Mitä tarkoitetaan eskimokäännöksellä?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5721096" y="2945764"/>
            <a:ext cx="52151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b="1" dirty="0">
                <a:solidFill>
                  <a:srgbClr val="00B0F0"/>
                </a:solidFill>
                <a:latin typeface="TrashHand" panose="020B0604020202020204"/>
              </a:rPr>
              <a:t>B.</a:t>
            </a:r>
          </a:p>
          <a:p>
            <a:pPr algn="ctr"/>
            <a:r>
              <a:rPr lang="fi-FI" sz="4400" b="1" dirty="0">
                <a:solidFill>
                  <a:srgbClr val="00B0F0"/>
                </a:solidFill>
                <a:latin typeface="TrashHand" panose="020B0604020202020204"/>
              </a:rPr>
              <a:t>Tekniikka, jonka avulla meloja saa käännettyä  kaatuneen kajakin oikeinpäin.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21319EA-2699-4C14-96B1-914DC4383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810" y="2950382"/>
            <a:ext cx="1152244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60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5253" y="813181"/>
            <a:ext cx="11142827" cy="1325563"/>
          </a:xfrm>
        </p:spPr>
        <p:txBody>
          <a:bodyPr>
            <a:noAutofit/>
          </a:bodyPr>
          <a:lstStyle/>
          <a:p>
            <a:pPr algn="ctr"/>
            <a:r>
              <a:rPr lang="fi-FI" sz="8000" b="1" dirty="0">
                <a:latin typeface="TrashHand" panose="020B0604020202020204"/>
              </a:rPr>
              <a:t>Minkä meloja vuokraa, kun hän haluaa kaksikon?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3311525"/>
            <a:ext cx="5067300" cy="20351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i-FI" sz="5400" b="1" dirty="0">
                <a:latin typeface="TrashHand" panose="020B0604020202020204"/>
              </a:rPr>
              <a:t>A.</a:t>
            </a:r>
          </a:p>
          <a:p>
            <a:pPr marL="0" indent="0" algn="ctr">
              <a:buNone/>
            </a:pPr>
            <a:r>
              <a:rPr lang="fi-FI" sz="5400" b="1" dirty="0">
                <a:latin typeface="TrashHand" panose="020B0604020202020204"/>
              </a:rPr>
              <a:t> kaksi samanpituista melaa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6132576" y="3210940"/>
            <a:ext cx="52151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>
                <a:latin typeface="TrashHand" panose="020B0604020202020204"/>
              </a:rPr>
              <a:t>B.</a:t>
            </a:r>
          </a:p>
          <a:p>
            <a:pPr algn="ctr"/>
            <a:r>
              <a:rPr lang="fi-FI" sz="5400" b="1" dirty="0">
                <a:latin typeface="TrashHand" panose="020B0604020202020204"/>
              </a:rPr>
              <a:t>kahdenistuttavan kajakin</a:t>
            </a:r>
          </a:p>
        </p:txBody>
      </p:sp>
    </p:spTree>
    <p:extLst>
      <p:ext uri="{BB962C8B-B14F-4D97-AF65-F5344CB8AC3E}">
        <p14:creationId xmlns:p14="http://schemas.microsoft.com/office/powerpoint/2010/main" val="3055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28893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>
                <a:latin typeface="TrashHand" panose="00000400000000000000" pitchFamily="2" charset="0"/>
              </a:rPr>
              <a:t>Valitse oikea vaihtoehto</a:t>
            </a:r>
            <a:endParaRPr lang="fi-FI" sz="11733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3"/>
    </mc:Choice>
    <mc:Fallback xmlns="">
      <p:transition spd="slow" advTm="7253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9152" y="813181"/>
            <a:ext cx="11208928" cy="1325563"/>
          </a:xfrm>
        </p:spPr>
        <p:txBody>
          <a:bodyPr>
            <a:noAutofit/>
          </a:bodyPr>
          <a:lstStyle/>
          <a:p>
            <a:pPr algn="ctr"/>
            <a:r>
              <a:rPr lang="fi-FI" sz="8000" b="1" dirty="0">
                <a:latin typeface="TrashHand" panose="020B0604020202020204"/>
              </a:rPr>
              <a:t>Minkä meloja haluaa vuokrata, kun hän haluaa kaksikon?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5953429" y="3340262"/>
            <a:ext cx="52151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>
                <a:solidFill>
                  <a:srgbClr val="00B0F0"/>
                </a:solidFill>
                <a:latin typeface="TrashHand" panose="020B0604020202020204"/>
              </a:rPr>
              <a:t>B.</a:t>
            </a:r>
          </a:p>
          <a:p>
            <a:pPr algn="ctr"/>
            <a:r>
              <a:rPr lang="fi-FI" sz="5400" b="1" dirty="0">
                <a:solidFill>
                  <a:srgbClr val="00B0F0"/>
                </a:solidFill>
                <a:latin typeface="TrashHand" panose="020B0604020202020204"/>
              </a:rPr>
              <a:t>kahdenistuttavan kajakin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0C2A5DE-5833-4B26-B742-A4412B775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511" y="2527504"/>
            <a:ext cx="1332614" cy="31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93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75422" y="813181"/>
            <a:ext cx="11032658" cy="1325563"/>
          </a:xfrm>
        </p:spPr>
        <p:txBody>
          <a:bodyPr>
            <a:noAutofit/>
          </a:bodyPr>
          <a:lstStyle/>
          <a:p>
            <a:pPr algn="ctr"/>
            <a:r>
              <a:rPr lang="fi-FI" sz="8000" b="1" dirty="0">
                <a:latin typeface="TrashHand" panose="020B0604020202020204"/>
              </a:rPr>
              <a:t>Mitkä ovat Vesisankarin tunnusmerkit?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5997" y="2705597"/>
            <a:ext cx="5067300" cy="20351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i-FI" sz="5400" b="1" dirty="0">
                <a:latin typeface="TrashHand" panose="020B0604020202020204"/>
              </a:rPr>
              <a:t>A. </a:t>
            </a:r>
          </a:p>
          <a:p>
            <a:pPr marL="0" indent="0" algn="ctr">
              <a:buNone/>
            </a:pPr>
            <a:r>
              <a:rPr lang="fi-FI" sz="5400" b="1" dirty="0">
                <a:latin typeface="TrashHand" panose="020B0604020202020204"/>
              </a:rPr>
              <a:t>On uimataitoinen, toimii turvallisesti vesillä ja osaa pelastaa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6541633" y="2610683"/>
            <a:ext cx="52151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>
                <a:latin typeface="TrashHand" panose="020B0604020202020204"/>
              </a:rPr>
              <a:t>B.</a:t>
            </a:r>
          </a:p>
          <a:p>
            <a:pPr algn="ctr"/>
            <a:r>
              <a:rPr lang="fi-FI" sz="5400" b="1" dirty="0">
                <a:latin typeface="TrashHand" panose="020B0604020202020204"/>
              </a:rPr>
              <a:t>tietää pelastusliivien säilytyspaikan, ui käsipohjaa, hyppii rannalla tasajalkaa</a:t>
            </a:r>
          </a:p>
        </p:txBody>
      </p:sp>
    </p:spTree>
    <p:extLst>
      <p:ext uri="{BB962C8B-B14F-4D97-AF65-F5344CB8AC3E}">
        <p14:creationId xmlns:p14="http://schemas.microsoft.com/office/powerpoint/2010/main" val="4207515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2480" y="81318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 sz="7200" b="1" dirty="0">
                <a:latin typeface="TrashHand" panose="020B0604020202020204"/>
              </a:rPr>
              <a:t>Mitkä ovat Vesisankarin tunnusmerkit?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2605" y="2694581"/>
            <a:ext cx="5067300" cy="20351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i-FI" sz="5400" b="1" dirty="0">
                <a:solidFill>
                  <a:srgbClr val="00B0F0"/>
                </a:solidFill>
                <a:latin typeface="TrashHand" panose="020B0604020202020204"/>
              </a:rPr>
              <a:t>A. </a:t>
            </a:r>
          </a:p>
          <a:p>
            <a:pPr marL="0" indent="0" algn="ctr">
              <a:buNone/>
            </a:pPr>
            <a:r>
              <a:rPr lang="fi-FI" sz="5400" b="1" dirty="0">
                <a:solidFill>
                  <a:srgbClr val="00B0F0"/>
                </a:solidFill>
                <a:latin typeface="TrashHand" panose="020B0604020202020204"/>
              </a:rPr>
              <a:t>On uimataitoinen, toimii turvallisesti vesillä ja osaa pelastaa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D795132-7938-4CBD-AD5D-5550724AF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618" y="2671464"/>
            <a:ext cx="1064416" cy="32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623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6168" y="1067465"/>
            <a:ext cx="571098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>
                <a:solidFill>
                  <a:srgbClr val="00B0F0"/>
                </a:solidFill>
                <a:latin typeface="TrashHand" panose="00000400000000000000" pitchFamily="2" charset="0"/>
              </a:rPr>
              <a:t>Kiitos ja kumarrus!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37898" y="2400300"/>
            <a:ext cx="5198243" cy="40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6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1"/>
    </mc:Choice>
    <mc:Fallback xmlns="">
      <p:transition spd="slow" advTm="643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4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125973" y="2361501"/>
            <a:ext cx="8055581" cy="52322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fi-FI" sz="2800" dirty="0">
                <a:solidFill>
                  <a:schemeClr val="bg1"/>
                </a:solidFill>
                <a:latin typeface="Destroy" panose="00000400000000000000" pitchFamily="2" charset="0"/>
              </a:rPr>
              <a:t>HAUSKAA TUNNIN JATKOA</a:t>
            </a:r>
            <a:endParaRPr lang="en-GB" sz="2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2269" y="5895566"/>
            <a:ext cx="4920685" cy="338554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  <a:latin typeface="Destroy" panose="00000400000000000000" pitchFamily="2" charset="0"/>
              </a:rPr>
              <a:t>WWW.VESISANKARIT.FI</a:t>
            </a:r>
            <a:endParaRPr lang="en-GB" sz="16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0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0"/>
    </mc:Choice>
    <mc:Fallback xmlns="">
      <p:transition spd="slow" advTm="1098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KUMPI VASTAUKSISTA ON </a:t>
            </a:r>
            <a:r>
              <a:rPr lang="fi-FI" sz="11733" b="1" dirty="0">
                <a:solidFill>
                  <a:srgbClr val="00B0F0"/>
                </a:solidFill>
                <a:latin typeface="TrashHand" panose="00000400000000000000" pitchFamily="2" charset="0"/>
              </a:rPr>
              <a:t>OIKEIN?</a:t>
            </a:r>
          </a:p>
        </p:txBody>
      </p:sp>
    </p:spTree>
    <p:extLst>
      <p:ext uri="{BB962C8B-B14F-4D97-AF65-F5344CB8AC3E}">
        <p14:creationId xmlns:p14="http://schemas.microsoft.com/office/powerpoint/2010/main" val="32436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7"/>
    </mc:Choice>
    <mc:Fallback xmlns="">
      <p:transition spd="slow" advTm="71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8295" y="0"/>
            <a:ext cx="8686801" cy="150279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Vastaus näin!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2463799" y="1135440"/>
            <a:ext cx="1028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dirty="0">
                <a:solidFill>
                  <a:srgbClr val="00B0F0"/>
                </a:solidFill>
                <a:latin typeface="TrashHand" panose="020B0604020202020204"/>
              </a:rPr>
              <a:t>A.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7823200" y="1244957"/>
            <a:ext cx="102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dirty="0">
                <a:solidFill>
                  <a:srgbClr val="00B0F0"/>
                </a:solidFill>
                <a:latin typeface="TrashHand" panose="020B0604020202020204"/>
              </a:rPr>
              <a:t>b.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7421023" y="5829485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latin typeface="TrashHand" panose="020B0604020202020204"/>
              </a:rPr>
              <a:t>kyykky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1548295" y="5829485"/>
            <a:ext cx="2896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latin typeface="TrashHand" panose="020B0604020202020204"/>
              </a:rPr>
              <a:t>Hyppy ilmaan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550" y="2187634"/>
            <a:ext cx="1468814" cy="355859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634" y="2206242"/>
            <a:ext cx="1214977" cy="344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9"/>
    </mc:Choice>
    <mc:Fallback xmlns="">
      <p:transition spd="slow" advTm="710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Harkka-kysymys</a:t>
            </a:r>
          </a:p>
        </p:txBody>
      </p:sp>
    </p:spTree>
    <p:extLst>
      <p:ext uri="{BB962C8B-B14F-4D97-AF65-F5344CB8AC3E}">
        <p14:creationId xmlns:p14="http://schemas.microsoft.com/office/powerpoint/2010/main" val="3943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2"/>
    </mc:Choice>
    <mc:Fallback xmlns="">
      <p:transition spd="slow" advTm="516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494388" cy="2153989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>
                <a:latin typeface="TrashHand" panose="00000400000000000000" pitchFamily="2" charset="0"/>
              </a:rPr>
              <a:t>Mikä on hätänumero suomessa?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3816" y="334232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8000" b="1" dirty="0">
                <a:latin typeface="TrashHand" panose="00000400000000000000" pitchFamily="2" charset="0"/>
              </a:rPr>
              <a:t>A.</a:t>
            </a:r>
          </a:p>
          <a:p>
            <a:r>
              <a:rPr lang="fi-FI" sz="8000" b="1" dirty="0">
                <a:latin typeface="TrashHand" panose="00000400000000000000" pitchFamily="2" charset="0"/>
              </a:rPr>
              <a:t>123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36713" y="3298014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8000" b="1" dirty="0">
                <a:latin typeface="TrashHand" panose="00000400000000000000" pitchFamily="2" charset="0"/>
              </a:rPr>
              <a:t>B.</a:t>
            </a:r>
          </a:p>
          <a:p>
            <a:r>
              <a:rPr lang="fi-FI" sz="8000" b="1" dirty="0">
                <a:latin typeface="TrashHand" panose="00000400000000000000" pitchFamily="2" charset="0"/>
              </a:rPr>
              <a:t>112</a:t>
            </a:r>
          </a:p>
        </p:txBody>
      </p:sp>
    </p:spTree>
    <p:extLst>
      <p:ext uri="{BB962C8B-B14F-4D97-AF65-F5344CB8AC3E}">
        <p14:creationId xmlns:p14="http://schemas.microsoft.com/office/powerpoint/2010/main" val="230883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>
                <a:latin typeface="TrashHand" panose="00000400000000000000" pitchFamily="2" charset="0"/>
              </a:rPr>
              <a:t>Mikä on hätänumero suomessa?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03876" y="3116769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8000" b="1" dirty="0">
                <a:solidFill>
                  <a:srgbClr val="00B0F0"/>
                </a:solidFill>
                <a:latin typeface="TrashHand" panose="00000400000000000000" pitchFamily="2" charset="0"/>
              </a:rPr>
              <a:t>B.</a:t>
            </a:r>
          </a:p>
          <a:p>
            <a:r>
              <a:rPr lang="fi-FI" sz="8000" b="1" dirty="0">
                <a:solidFill>
                  <a:srgbClr val="00B0F0"/>
                </a:solidFill>
                <a:latin typeface="TrashHand" panose="00000400000000000000" pitchFamily="2" charset="0"/>
              </a:rPr>
              <a:t>112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4ED098E-28E1-4887-9001-BF298A6D7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739" y="2140611"/>
            <a:ext cx="1213209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</TotalTime>
  <Words>547</Words>
  <Application>Microsoft Office PowerPoint</Application>
  <PresentationFormat>Laajakuva</PresentationFormat>
  <Paragraphs>157</Paragraphs>
  <Slides>44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44</vt:i4>
      </vt:variant>
    </vt:vector>
  </HeadingPairs>
  <TitlesOfParts>
    <vt:vector size="50" baseType="lpstr">
      <vt:lpstr>TrashHand</vt:lpstr>
      <vt:lpstr>Destroy</vt:lpstr>
      <vt:lpstr>Calibri Light</vt:lpstr>
      <vt:lpstr>Calibri</vt:lpstr>
      <vt:lpstr>Arial</vt:lpstr>
      <vt:lpstr>Office Theme</vt:lpstr>
      <vt:lpstr>PowerPoint-esitys</vt:lpstr>
      <vt:lpstr>Nouse ylös</vt:lpstr>
      <vt:lpstr>Kävele vastausten välissä  paikallaan</vt:lpstr>
      <vt:lpstr>Valitse oikea vaihtoehto</vt:lpstr>
      <vt:lpstr>KUMPI VASTAUKSISTA ON OIKEIN?</vt:lpstr>
      <vt:lpstr>Vastaus näin!</vt:lpstr>
      <vt:lpstr>Harkka-kysymys</vt:lpstr>
      <vt:lpstr>Mikä on hätänumero suomessa?</vt:lpstr>
      <vt:lpstr>Mikä on hätänumero suomessa?</vt:lpstr>
      <vt:lpstr>valmiina?</vt:lpstr>
      <vt:lpstr>OLE NOPEA!</vt:lpstr>
      <vt:lpstr>Hätänumeroon 112 voit soittaa?</vt:lpstr>
      <vt:lpstr>Hätänumeroon 112 voit soittaa?</vt:lpstr>
      <vt:lpstr>Hätänumeroon 112 soitettaessa täytyy muistaa?</vt:lpstr>
      <vt:lpstr>Hätänumeroon 112 soitettaessa täytyy muistaa?</vt:lpstr>
      <vt:lpstr>Kylkiasennolla varmistetaan…?</vt:lpstr>
      <vt:lpstr>Kylkiasennolla varmistetaan…?</vt:lpstr>
      <vt:lpstr>NYT Vastaus NÄIN!</vt:lpstr>
      <vt:lpstr>Uimahypyissä apinavoltti suoritetaan?</vt:lpstr>
      <vt:lpstr>Uimahypyissä apinavoltti suoritetaan?</vt:lpstr>
      <vt:lpstr>Sekauinnissa uitavat lajit ovat?</vt:lpstr>
      <vt:lpstr>Sekauinnissa uitavat lajit ovat?</vt:lpstr>
      <vt:lpstr>Kumpi on sukeltajan väline?</vt:lpstr>
      <vt:lpstr>Kumpi on sukeltajan väline?</vt:lpstr>
      <vt:lpstr>Sukeltamisessa vaarallista on?</vt:lpstr>
      <vt:lpstr>Sukeltamisessa vaarallista on?</vt:lpstr>
      <vt:lpstr>NYT Vastaus NÄIN!</vt:lpstr>
      <vt:lpstr>Mikä on ainoa turvallinen apuväline vesillä liikuttaessa?</vt:lpstr>
      <vt:lpstr>Mikä on ainoa turvallinen apuväline vesillä liikuttaessa?</vt:lpstr>
      <vt:lpstr>Mitä tarkoittaa HRAP-sääntö?</vt:lpstr>
      <vt:lpstr>Mitä tarkoittaa HRAP-sääntö?</vt:lpstr>
      <vt:lpstr>Mitä Vesisankarit tekevät kun he  ”hengaavat”?</vt:lpstr>
      <vt:lpstr>Mitä Vesisankarit tekevät kun he  ”hengaavat”?</vt:lpstr>
      <vt:lpstr>Miksi on tärkeää tunnistaa viitat ja merimerkit?</vt:lpstr>
      <vt:lpstr>Miksi on tärkeää tunnistaa viitat ja merimerkit?</vt:lpstr>
      <vt:lpstr>NYT Vastaus NÄIN!</vt:lpstr>
      <vt:lpstr>Mitä tarkoitetaan eskimokäännöksellä?</vt:lpstr>
      <vt:lpstr>Mitä tarkoitetaan eskimokäännöksellä?</vt:lpstr>
      <vt:lpstr>Minkä meloja vuokraa, kun hän haluaa kaksikon?</vt:lpstr>
      <vt:lpstr>Minkä meloja haluaa vuokrata, kun hän haluaa kaksikon?</vt:lpstr>
      <vt:lpstr>Mitkä ovat Vesisankarin tunnusmerkit?</vt:lpstr>
      <vt:lpstr>Mitkä ovat Vesisankarin tunnusmerkit?</vt:lpstr>
      <vt:lpstr>PowerPoint-esitys</vt:lpstr>
      <vt:lpstr>PowerPoint-esitys</vt:lpstr>
    </vt:vector>
  </TitlesOfParts>
  <Company>LIKES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Kallio Jouni</dc:creator>
  <cp:lastModifiedBy>Susanna Aulin</cp:lastModifiedBy>
  <cp:revision>84</cp:revision>
  <cp:lastPrinted>2017-08-17T07:15:01Z</cp:lastPrinted>
  <dcterms:created xsi:type="dcterms:W3CDTF">2015-01-27T10:05:43Z</dcterms:created>
  <dcterms:modified xsi:type="dcterms:W3CDTF">2020-05-14T08:55:57Z</dcterms:modified>
</cp:coreProperties>
</file>